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5431" r:id="rId6"/>
  </p:sldMasterIdLst>
  <p:notesMasterIdLst>
    <p:notesMasterId r:id="rId20"/>
  </p:notesMasterIdLst>
  <p:handoutMasterIdLst>
    <p:handoutMasterId r:id="rId21"/>
  </p:handoutMasterIdLst>
  <p:sldIdLst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90" r:id="rId17"/>
    <p:sldId id="388" r:id="rId18"/>
    <p:sldId id="389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DE"/>
    <a:srgbClr val="E5ECEB"/>
    <a:srgbClr val="95D600"/>
    <a:srgbClr val="FF6B00"/>
    <a:srgbClr val="FFC600"/>
    <a:srgbClr val="FF6900"/>
    <a:srgbClr val="93E5FF"/>
    <a:srgbClr val="7B7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466"/>
  </p:normalViewPr>
  <p:slideViewPr>
    <p:cSldViewPr snapToGrid="0">
      <p:cViewPr varScale="1">
        <p:scale>
          <a:sx n="59" d="100"/>
          <a:sy n="59" d="100"/>
        </p:scale>
        <p:origin x="54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7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B394A5-FD1F-430F-BB3A-F7878AC293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BC0BB-F774-4303-9701-003B3E743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EB52217F-109B-4561-ACE4-BE073A308A21}" type="datetimeFigureOut">
              <a:rPr lang="en-US" altLang="en-US"/>
              <a:pPr>
                <a:defRPr/>
              </a:pPr>
              <a:t>14-Oct-19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CE605-DAD4-4C64-BE6E-BE3D8E550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99187-58AF-4D6B-8526-D5C98A6AF8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9C45C6D-DBFC-4B67-A8DE-9C2360ACC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82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C0424-39BA-4205-9510-7D8372B40F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861BC-4E89-4909-9F41-7A6E201837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25F150-DB0B-4758-AFA9-222A6E446235}" type="datetimeFigureOut">
              <a:rPr lang="en-US" altLang="en-US"/>
              <a:pPr>
                <a:defRPr/>
              </a:pPr>
              <a:t>14-Oct-19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5B20C51-CC4D-4C34-9C63-92F50CE02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C138B7-E2A5-4B5D-ADC2-E53A511B5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1A1A-4481-471C-A253-BE997586AA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DDD9-A1C6-46BA-89ED-AF0DD2672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B16354E-6974-4833-AB87-3220A083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7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6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DE345E-C0B2-144E-821D-478353FD7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8" t="18093" b="556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9DC87DCF-87C4-CE4F-9C7C-31ECAA79225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EB7B32-132E-C34C-A290-44FDD641B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" t="-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395BE9-4949-E244-ACF9-1A2EB57C1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DF830758-099E-403E-BA65-CFA5270CF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AD1A3C3-3C14-2B42-9074-E87275C219E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4A5F8-C720-354C-A6E2-C00E801C5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9" b="779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674FB4-14BE-B54B-B389-3384C06E1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DF830758-099E-403E-BA65-CFA5270CF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6AA3F778-80A5-3E45-999D-10AC550241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2019 Arm Limited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80BE67C-B00B-7444-99B6-10A399702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0A94567B-B8A8-AB41-BF7F-41919C86BD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0E175DD0-C128-104A-84B5-17835CB39B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4E377C-10E8-4245-959B-762A975F9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07331875-D936-B748-9004-0EDA896B17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ED7A184D-DF83-F84A-837C-3EBA03A2EA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2548AC-BB94-2E4E-AE54-6CAE711F3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4913759B-8ABA-8F41-8F02-AABD53CFD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73DFF03-CE2E-F445-98FC-31F036C923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4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 with Top Level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25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50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8383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8383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621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 userDrawn="1"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 userDrawn="1"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 userDrawn="1"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0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718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BDB4B4-FCA0-E042-A960-9090E3A6B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3" b="115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ABC2AA1-F23E-4741-8A87-A266E89756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 userDrawn="1"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8383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8383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8383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8383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99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 userDrawn="1"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8383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/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8383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8383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8383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9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8383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8383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8383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8383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216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12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188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665C31-5022-CB46-9BF3-40857C6D3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 userDrawn="1"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D1C4A0-3EC9-9B47-94FD-E34E2C4FC2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1028343"/>
            <a:ext cx="4655186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Danke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谢谢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ありがとう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Kiitos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감사합니다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धन्यवाद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ar-SA" sz="32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r>
              <a:rPr lang="ar-AE" altLang="en-US" sz="3000" dirty="0">
                <a:solidFill>
                  <a:schemeClr val="bg1"/>
                </a:solidFill>
              </a:rPr>
              <a:t> 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he-IL" altLang="en-US" sz="3000" dirty="0">
                <a:solidFill>
                  <a:schemeClr val="bg1"/>
                </a:solidFill>
              </a:rPr>
              <a:t>תודה</a:t>
            </a: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63C45D27-5718-5E4E-A3E4-6B2E5A1E45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F0B8120E-2A86-304C-807A-A4EF33DC69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3" y="6413179"/>
            <a:ext cx="3431395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665C31-5022-CB46-9BF3-40857C6D3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D1C4A0-3EC9-9B47-94FD-E34E2C4FC2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1028343"/>
            <a:ext cx="4655186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Danke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谢谢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ありがとう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Kiitos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감사합니다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3000" dirty="0" err="1">
                <a:solidFill>
                  <a:schemeClr val="bg1"/>
                </a:solidFill>
              </a:rPr>
              <a:t>धन्यवाद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ar-SA" sz="32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r>
              <a:rPr lang="ar-AE" altLang="en-US" sz="3000" dirty="0">
                <a:solidFill>
                  <a:schemeClr val="bg1"/>
                </a:solidFill>
              </a:rPr>
              <a:t> </a:t>
            </a:r>
            <a:endParaRPr lang="en-US" altLang="en-US" sz="30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he-IL" altLang="en-US" sz="3000" dirty="0">
                <a:solidFill>
                  <a:schemeClr val="bg1"/>
                </a:solidFill>
              </a:rPr>
              <a:t>תודה</a:t>
            </a: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63C45D27-5718-5E4E-A3E4-6B2E5A1E45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80E931A6-339D-464D-9104-DD510C212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3" y="6413179"/>
            <a:ext cx="3622588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6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3333C0-34BE-704E-807B-860FBC235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DAF95499-8272-DF43-8B3C-788EA26EB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8CF351C2-1F3E-ED47-85F9-B7B84948FF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6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3333C0-34BE-704E-807B-860FBC235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DAF95499-8272-DF43-8B3C-788EA26EBD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D8F3CACD-986B-204A-99E9-82DBFDFB41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A3907-DBF3-5343-B91B-35A57D83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9" t="14507" b="64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 userDrawn="1"/>
        </p:nvSpPr>
        <p:spPr>
          <a:xfrm rot="16200000">
            <a:off x="6025093" y="691093"/>
            <a:ext cx="6862654" cy="547116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4655"/>
            <a:ext cx="12192000" cy="685799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0A056D2-AAAA-5446-A582-12D01B2A39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0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95416-8B48-B74A-8CC3-5494CCB06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2000"/>
          </a:blip>
          <a:srcRect b="15625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4E78AC1-80BC-0B47-8368-509A24FBC0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C1A8E-651C-F144-B408-3DAE5F56B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0" t="19300" r="2210"/>
          <a:stretch/>
        </p:blipFill>
        <p:spPr>
          <a:xfrm>
            <a:off x="0" y="-4656"/>
            <a:ext cx="12192000" cy="6862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4657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683A764A-AD34-5F44-8D31-1D002A3CBE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8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827D4-DAD6-A14B-B977-75B840581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05" b="91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4655"/>
            <a:ext cx="12192000" cy="685799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4A95A0A0-8486-7044-92CE-73B2117A56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9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56BAD-390B-1E42-966F-903A26340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84" b="3501"/>
          <a:stretch/>
        </p:blipFill>
        <p:spPr>
          <a:xfrm>
            <a:off x="-2417" y="-4655"/>
            <a:ext cx="12194417" cy="6862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4754732" y="-579271"/>
            <a:ext cx="6862654" cy="801188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4657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CF860B3-3479-8143-83A4-E9F53FBD37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AB8576-5C78-C743-9CEC-5B21D439D8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2176CF-6197-E24E-A55D-6D42685C1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4DC03BAF-E3DC-0046-A6AB-A500868A1D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F90D8C41-1611-904D-BE8D-E91140D6CE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CF5603F-EAC1-654C-B84B-7FC1F8B4C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8"/>
            <a:ext cx="12192000" cy="6860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0FD2ED-33BC-584E-B579-C6E68F0AA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DF830758-099E-403E-BA65-CFA5270CF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663" y="1173991"/>
            <a:ext cx="1677366" cy="51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8A878557-4736-5B45-AE41-36C67FA0C8E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2019 Arm Limited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Box 26"/>
          <p:cNvSpPr txBox="1">
            <a:spLocks noChangeArrowheads="1"/>
          </p:cNvSpPr>
          <p:nvPr userDrawn="1"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 dirty="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20"/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rgbClr val="7F7F7F"/>
                </a:solidFill>
              </a:rPr>
              <a:t>© 2019 Arm Limited</a:t>
            </a:r>
            <a:endParaRPr lang="en-US" altLang="en-US" sz="1000" dirty="0">
              <a:solidFill>
                <a:srgbClr val="7F7F7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21E4D-F4C1-6849-9126-BB587364DCD7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293" y="6390376"/>
            <a:ext cx="869282" cy="2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20" r:id="rId5"/>
    <p:sldLayoutId id="2147485521" r:id="rId6"/>
    <p:sldLayoutId id="2147485524" r:id="rId7"/>
    <p:sldLayoutId id="2147485522" r:id="rId8"/>
    <p:sldLayoutId id="2147485507" r:id="rId9"/>
    <p:sldLayoutId id="2147485525" r:id="rId10"/>
    <p:sldLayoutId id="2147485527" r:id="rId11"/>
    <p:sldLayoutId id="2147485510" r:id="rId12"/>
    <p:sldLayoutId id="2147485436" r:id="rId13"/>
    <p:sldLayoutId id="2147485438" r:id="rId14"/>
    <p:sldLayoutId id="2147485440" r:id="rId15"/>
    <p:sldLayoutId id="2147485441" r:id="rId16"/>
    <p:sldLayoutId id="2147485442" r:id="rId17"/>
    <p:sldLayoutId id="2147485443" r:id="rId18"/>
    <p:sldLayoutId id="2147485444" r:id="rId19"/>
    <p:sldLayoutId id="2147485445" r:id="rId20"/>
    <p:sldLayoutId id="2147485446" r:id="rId21"/>
    <p:sldLayoutId id="2147485447" r:id="rId22"/>
    <p:sldLayoutId id="2147485448" r:id="rId23"/>
    <p:sldLayoutId id="2147485449" r:id="rId24"/>
    <p:sldLayoutId id="2147485450" r:id="rId25"/>
    <p:sldLayoutId id="2147485452" r:id="rId26"/>
    <p:sldLayoutId id="2147485512" r:id="rId27"/>
    <p:sldLayoutId id="2147485453" r:id="rId28"/>
    <p:sldLayoutId id="2147485513" r:id="rId2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8383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8383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8383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8383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morphopedics.wikidot.com/semester-schedul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F8CE12-2AA9-DC44-AE56-9B9320E13A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Lukas Krasula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53C38-343A-E24F-9EF1-6590AA57F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14-18 October 2019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D931A-49C7-F548-9EA8-16FD41D70B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VQEG Meeting Shenzhen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FC85BC-2F69-6A44-84C3-AC212989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Using Pair Comparison Data for Objective Metrics Testing and Training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289AF2A-D409-B94A-9EAC-D47391771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5422" y="3444809"/>
            <a:ext cx="6419981" cy="702444"/>
          </a:xfrm>
        </p:spPr>
        <p:txBody>
          <a:bodyPr/>
          <a:lstStyle/>
          <a:p>
            <a:r>
              <a:rPr lang="en-GB" sz="2000" dirty="0"/>
              <a:t>…and combining it with data from other types of experiments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15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3BBE-A03C-404C-8B56-F92F718A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7EEF7-2566-4893-875B-21F7DBFD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methodology can be used for: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Benchmarking of objective metrics regardless the subjective procedure used for data annotation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Large-scale benchmarking of objective metrics on combination of multiple databases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Large-scale training of objective metrics</a:t>
            </a:r>
          </a:p>
          <a:p>
            <a:pPr lvl="2">
              <a:lnSpc>
                <a:spcPct val="150000"/>
              </a:lnSpc>
            </a:pPr>
            <a:r>
              <a:rPr lang="en-GB" dirty="0"/>
              <a:t>Combining databases enables increasing number of datapoints in orders of magnitude (deep learning?)</a:t>
            </a:r>
          </a:p>
          <a:p>
            <a:pPr lvl="2">
              <a:lnSpc>
                <a:spcPct val="150000"/>
              </a:lnSpc>
            </a:pPr>
            <a:r>
              <a:rPr lang="en-GB" dirty="0"/>
              <a:t>A proof of concept using the methodology together with neural networks is described in [3]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AD39353-7BF9-48AF-A559-BA83302F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699" y="6303884"/>
            <a:ext cx="873070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[3] 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Krasula</a:t>
            </a:r>
            <a:r>
              <a:rPr lang="cs-CZ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et al. – 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Training Objective Image and Video Quality Estimators Using Multiple Databases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b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IEEE Transactions on Multimedia 2019</a:t>
            </a:r>
            <a:endParaRPr lang="cs-CZ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710C-8100-4A83-8C08-ED0C6D2F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objective metrics on multiple databases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109E0-8F97-4D09-A717-B4EC7E88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20 databases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3,606 videos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6</a:t>
            </a:r>
            <a:r>
              <a:rPr lang="en-US" dirty="0"/>
              <a:t> different subjective </a:t>
            </a:r>
            <a:r>
              <a:rPr lang="en-US" b="1" dirty="0"/>
              <a:t>procedures</a:t>
            </a: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ACR, DSIS, SSCQE, SAMVIQ, and PC</a:t>
            </a:r>
            <a:br>
              <a:rPr lang="en-US" dirty="0"/>
            </a:b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Proof of concept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Shallow NN with the methodology as a cost function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Conservative training strategy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Significant improvement in overall metric’s performance</a:t>
            </a:r>
          </a:p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6E60648-ED07-4A59-AE38-5019BAC6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699" y="6303884"/>
            <a:ext cx="873070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[3] 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Krasula</a:t>
            </a:r>
            <a:r>
              <a:rPr lang="cs-CZ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et al. – 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Training Objective Image and Video Quality Estimators Using Multiple Databases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b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IEEE Transactions on Multimedia 2019</a:t>
            </a:r>
            <a:endParaRPr lang="cs-CZ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51E36-441F-46DF-9415-53AD3789E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82" y="1582309"/>
            <a:ext cx="6282850" cy="28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56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04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F0C8-C77B-4DBE-B483-485F7530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benchmark objective image/video quality metrics?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6EBB-A1C0-4230-9141-CDF48F93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Mean Opinion Scores (MOS) vs objective metric scores (OM)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Monotonicity – KRCC, SROCC</a:t>
            </a:r>
          </a:p>
          <a:p>
            <a:r>
              <a:rPr lang="en-US" dirty="0"/>
              <a:t>Linearity – PLCC </a:t>
            </a:r>
          </a:p>
          <a:p>
            <a:r>
              <a:rPr lang="en-US" dirty="0"/>
              <a:t>Accuracy – RMSE, OR</a:t>
            </a:r>
          </a:p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84EB2A1-FC2D-444E-83D2-42BD0D858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3"/>
          <a:stretch/>
        </p:blipFill>
        <p:spPr bwMode="auto">
          <a:xfrm>
            <a:off x="3753982" y="1759995"/>
            <a:ext cx="3376340" cy="293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0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07CDA-58C9-48C1-973B-F7C03F71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of pair comparison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CC10C-FE6A-4A8D-AC27-8A6E789401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F7358-6395-422B-960E-EE5F825048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Pair Comparison Matrices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A6A3E4-8FD9-4CC8-9F69-1D674AE527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Scores from a Scaling Model</a:t>
            </a: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E688395F-1E76-42E3-AB94-D3E9D085BAFF}"/>
              </a:ext>
            </a:extLst>
          </p:cNvPr>
          <p:cNvGraphicFramePr>
            <a:graphicFrameLocks noGrp="1"/>
          </p:cNvGraphicFramePr>
          <p:nvPr/>
        </p:nvGraphicFramePr>
        <p:xfrm>
          <a:off x="941566" y="2603103"/>
          <a:ext cx="3477339" cy="1946465"/>
        </p:xfrm>
        <a:graphic>
          <a:graphicData uri="http://schemas.openxmlformats.org/drawingml/2006/table">
            <a:tbl>
              <a:tblPr/>
              <a:tblGrid>
                <a:gridCol w="695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SRC1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9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16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8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BA7647E8-623B-41CC-BE25-BAB9617ACABD}"/>
              </a:ext>
            </a:extLst>
          </p:cNvPr>
          <p:cNvGraphicFramePr>
            <a:graphicFrameLocks noGrp="1"/>
          </p:cNvGraphicFramePr>
          <p:nvPr/>
        </p:nvGraphicFramePr>
        <p:xfrm>
          <a:off x="1351515" y="2830131"/>
          <a:ext cx="3477339" cy="1946465"/>
        </p:xfrm>
        <a:graphic>
          <a:graphicData uri="http://schemas.openxmlformats.org/drawingml/2006/table">
            <a:tbl>
              <a:tblPr/>
              <a:tblGrid>
                <a:gridCol w="695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SRC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2</a:t>
                      </a:r>
                      <a:endParaRPr kumimoji="0" lang="cs-CZ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Droid Sans Fallback" charset="0"/>
                      </a:endParaRP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9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16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8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111A4A9C-FB35-46A9-AE31-DAF2B5F05D3E}"/>
              </a:ext>
            </a:extLst>
          </p:cNvPr>
          <p:cNvGraphicFramePr>
            <a:graphicFrameLocks noGrp="1"/>
          </p:cNvGraphicFramePr>
          <p:nvPr/>
        </p:nvGraphicFramePr>
        <p:xfrm>
          <a:off x="1850760" y="3062867"/>
          <a:ext cx="3477339" cy="1946465"/>
        </p:xfrm>
        <a:graphic>
          <a:graphicData uri="http://schemas.openxmlformats.org/drawingml/2006/table">
            <a:tbl>
              <a:tblPr/>
              <a:tblGrid>
                <a:gridCol w="695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SRC</a:t>
                      </a: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  <a:endParaRPr kumimoji="0" lang="cs-CZ" sz="18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Droid Sans Fallback" charset="0"/>
                      </a:endParaRP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9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5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HRC3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11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12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741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HRC4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17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16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8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Droid Sans Fallback" charset="0"/>
                        </a:rPr>
                        <a:t>X</a:t>
                      </a:r>
                    </a:p>
                  </a:txBody>
                  <a:tcPr marT="912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 descr="A picture containing clock&#10;&#10;Description automatically generated">
            <a:extLst>
              <a:ext uri="{FF2B5EF4-FFF2-40B4-BE49-F238E27FC236}">
                <a16:creationId xmlns:a16="http://schemas.microsoft.com/office/drawing/2014/main" id="{DFCB4891-8E0F-4E68-8C2F-1FB16FDD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34" y="2422404"/>
            <a:ext cx="3040206" cy="2286000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46A83485-76E9-48A7-B412-9BF6B2E8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99" y="2658057"/>
            <a:ext cx="3040205" cy="2286000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9522E230-0168-4832-B986-44255FD0B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952" y="2893710"/>
            <a:ext cx="3040205" cy="228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0D3D07-18E7-407B-BE0C-EEA384212D0C}"/>
              </a:ext>
            </a:extLst>
          </p:cNvPr>
          <p:cNvSpPr txBox="1"/>
          <p:nvPr/>
        </p:nvSpPr>
        <p:spPr>
          <a:xfrm>
            <a:off x="2247275" y="6234274"/>
            <a:ext cx="7697450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solidFill>
                  <a:schemeClr val="tx2"/>
                </a:solidFill>
                <a:latin typeface="+mn-lt"/>
                <a:ea typeface="+mn-ea"/>
              </a:rPr>
              <a:t>No cross-content information -&gt; classical approach is not very suitable!</a:t>
            </a:r>
          </a:p>
        </p:txBody>
      </p:sp>
    </p:spTree>
    <p:extLst>
      <p:ext uri="{BB962C8B-B14F-4D97-AF65-F5344CB8AC3E}">
        <p14:creationId xmlns:p14="http://schemas.microsoft.com/office/powerpoint/2010/main" val="17865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76F5-FEDE-41ED-A768-6A2EBFF9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information do we actually have?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200CE-9BA1-40E2-AAFB-CDBEC0C8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meaningful pair we know…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…if one stimulus in the pair has been preferred over the other with statistical significance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…which of the stimuli has been preferred (in case there is a significant difference)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9CF71-0E65-4F00-AB6E-D5CD2973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81" y="2541270"/>
            <a:ext cx="3989424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9C0B2-4C29-4001-A253-FDC724ED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95" y="2541270"/>
            <a:ext cx="3989424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3E635-BDFF-4CB4-B72D-A0F8F81ADB6D}"/>
              </a:ext>
            </a:extLst>
          </p:cNvPr>
          <p:cNvSpPr txBox="1"/>
          <p:nvPr/>
        </p:nvSpPr>
        <p:spPr>
          <a:xfrm rot="20876856">
            <a:off x="6747984" y="3179699"/>
            <a:ext cx="187229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Are we even different?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FDB2C-4094-45D2-A59F-E5B647B33655}"/>
              </a:ext>
            </a:extLst>
          </p:cNvPr>
          <p:cNvSpPr txBox="1"/>
          <p:nvPr/>
        </p:nvSpPr>
        <p:spPr>
          <a:xfrm rot="20876856">
            <a:off x="2268424" y="3179700"/>
            <a:ext cx="187229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Are we even different?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B8964-2D23-4202-8CB8-7366769C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81" y="2541270"/>
            <a:ext cx="3989424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945C7-5AF2-4565-B470-244C72EA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95" y="2541270"/>
            <a:ext cx="3989424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7C0F85-E8F3-4CAA-94CD-BC43B5FD6B7C}"/>
              </a:ext>
            </a:extLst>
          </p:cNvPr>
          <p:cNvSpPr txBox="1"/>
          <p:nvPr/>
        </p:nvSpPr>
        <p:spPr>
          <a:xfrm rot="20876856">
            <a:off x="6747984" y="3207398"/>
            <a:ext cx="1872296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He does look much better! </a:t>
            </a:r>
            <a:r>
              <a:rPr lang="en-US" sz="1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lang="en-US" sz="16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39991B-472C-42AC-A9DA-B71402CD22F7}"/>
              </a:ext>
            </a:extLst>
          </p:cNvPr>
          <p:cNvSpPr txBox="1"/>
          <p:nvPr/>
        </p:nvSpPr>
        <p:spPr>
          <a:xfrm rot="20876856">
            <a:off x="2305833" y="3124614"/>
            <a:ext cx="1872296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 look much </a:t>
            </a:r>
            <a:b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better! </a:t>
            </a: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lang="en-US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5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881FC-D047-446C-B54B-DD5ABDB4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use it for benchmarking the metrics?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0A60-BCE8-4C0A-8758-54B32D3BE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a metric to…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…give </a:t>
            </a:r>
            <a:r>
              <a:rPr lang="en-US" dirty="0">
                <a:solidFill>
                  <a:srgbClr val="FF0000"/>
                </a:solidFill>
              </a:rPr>
              <a:t>closer scores </a:t>
            </a:r>
            <a:r>
              <a:rPr lang="en-US" dirty="0"/>
              <a:t>for qualitatively </a:t>
            </a:r>
            <a:r>
              <a:rPr lang="en-US" dirty="0">
                <a:solidFill>
                  <a:srgbClr val="FF0000"/>
                </a:solidFill>
              </a:rPr>
              <a:t>similar pairs </a:t>
            </a:r>
            <a:r>
              <a:rPr lang="en-US" dirty="0"/>
              <a:t>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distant scores </a:t>
            </a:r>
            <a:r>
              <a:rPr lang="en-US" dirty="0"/>
              <a:t>for significantly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different pairs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</a:rPr>
              <a:t>…give higher score for </a:t>
            </a:r>
            <a:r>
              <a:rPr lang="en-US" b="1" dirty="0">
                <a:solidFill>
                  <a:schemeClr val="tx1"/>
                </a:solidFill>
              </a:rPr>
              <a:t>significantly preferred </a:t>
            </a:r>
            <a:r>
              <a:rPr lang="en-US" dirty="0">
                <a:solidFill>
                  <a:schemeClr val="tx1"/>
                </a:solidFill>
              </a:rPr>
              <a:t>stimulus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0AE4E-B43B-495E-91D0-0D396DDD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2" y="2738811"/>
            <a:ext cx="237465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9EBF4-F0C9-4170-9C27-FAB054094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29" y="2738811"/>
            <a:ext cx="237465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ADB18-C236-4C6C-86B4-83EB4709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13" y="2748974"/>
            <a:ext cx="237465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16369B-623B-49E7-91DC-C995E3B1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20" y="2748974"/>
            <a:ext cx="237465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38C6B-A99F-47CF-B968-A62E355EA4B6}"/>
              </a:ext>
            </a:extLst>
          </p:cNvPr>
          <p:cNvSpPr txBox="1"/>
          <p:nvPr/>
        </p:nvSpPr>
        <p:spPr>
          <a:xfrm>
            <a:off x="751192" y="5126634"/>
            <a:ext cx="1191718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OM = 0.80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44C0EE-AB3F-4B72-BDF6-D5730046B7FC}"/>
              </a:ext>
            </a:extLst>
          </p:cNvPr>
          <p:cNvSpPr txBox="1"/>
          <p:nvPr/>
        </p:nvSpPr>
        <p:spPr>
          <a:xfrm>
            <a:off x="3251399" y="5126635"/>
            <a:ext cx="1191718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OM = 0.75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600A2-DDA6-4AD2-9194-02CD68FB2622}"/>
              </a:ext>
            </a:extLst>
          </p:cNvPr>
          <p:cNvSpPr txBox="1"/>
          <p:nvPr/>
        </p:nvSpPr>
        <p:spPr>
          <a:xfrm>
            <a:off x="1801742" y="5623039"/>
            <a:ext cx="1716374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|</a:t>
            </a:r>
            <a:r>
              <a:rPr lang="el-GR" sz="21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Δ</a:t>
            </a:r>
            <a:r>
              <a:rPr lang="en-US" sz="21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OM| = 0.05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CC18CC-A0FD-458D-AA67-ED38EB67FA64}"/>
              </a:ext>
            </a:extLst>
          </p:cNvPr>
          <p:cNvSpPr txBox="1"/>
          <p:nvPr/>
        </p:nvSpPr>
        <p:spPr>
          <a:xfrm>
            <a:off x="7753933" y="5126634"/>
            <a:ext cx="1191718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OM = 0.80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3E92A-4CD4-4BBA-BE27-EABC81634E3D}"/>
              </a:ext>
            </a:extLst>
          </p:cNvPr>
          <p:cNvSpPr txBox="1"/>
          <p:nvPr/>
        </p:nvSpPr>
        <p:spPr>
          <a:xfrm>
            <a:off x="10254140" y="5126635"/>
            <a:ext cx="1191718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OM = 0.45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83335-05DE-4EFD-A29B-55A969ABA4E2}"/>
              </a:ext>
            </a:extLst>
          </p:cNvPr>
          <p:cNvSpPr txBox="1"/>
          <p:nvPr/>
        </p:nvSpPr>
        <p:spPr>
          <a:xfrm>
            <a:off x="8804483" y="5623039"/>
            <a:ext cx="1716374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|</a:t>
            </a:r>
            <a:r>
              <a:rPr lang="el-GR" sz="21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Δ</a:t>
            </a:r>
            <a:r>
              <a:rPr lang="en-US" sz="21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OM| = 0.35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2B7A00-4451-4521-87E3-8DF9812CDE19}"/>
              </a:ext>
            </a:extLst>
          </p:cNvPr>
          <p:cNvSpPr txBox="1"/>
          <p:nvPr/>
        </p:nvSpPr>
        <p:spPr>
          <a:xfrm>
            <a:off x="751192" y="2462457"/>
            <a:ext cx="3691925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significant difference in preferences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3A47D6-3A82-4627-945F-A13A960D5FC7}"/>
              </a:ext>
            </a:extLst>
          </p:cNvPr>
          <p:cNvSpPr txBox="1"/>
          <p:nvPr/>
        </p:nvSpPr>
        <p:spPr>
          <a:xfrm>
            <a:off x="7404674" y="2462457"/>
            <a:ext cx="4505892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Left image preferred with statistical significance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BEE46-3385-4B4B-BC41-676BAE3D2FDE}"/>
              </a:ext>
            </a:extLst>
          </p:cNvPr>
          <p:cNvSpPr txBox="1"/>
          <p:nvPr/>
        </p:nvSpPr>
        <p:spPr>
          <a:xfrm>
            <a:off x="1594161" y="5995482"/>
            <a:ext cx="2253097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sz="2100" kern="1200" dirty="0">
                <a:latin typeface="+mn-lt"/>
                <a:ea typeface="+mn-ea"/>
                <a:cs typeface="+mn-cs"/>
              </a:rPr>
              <a:t>Δ</a:t>
            </a:r>
            <a:r>
              <a:rPr lang="en-US" sz="2100" kern="1200" dirty="0">
                <a:latin typeface="+mn-lt"/>
                <a:ea typeface="+mn-ea"/>
                <a:cs typeface="+mn-cs"/>
              </a:rPr>
              <a:t>OM is irrelevant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95761F-E2DD-4B13-95DB-61FE58A9090C}"/>
              </a:ext>
            </a:extLst>
          </p:cNvPr>
          <p:cNvSpPr txBox="1"/>
          <p:nvPr/>
        </p:nvSpPr>
        <p:spPr>
          <a:xfrm>
            <a:off x="8891655" y="5974018"/>
            <a:ext cx="2253097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l-GR" sz="2100" kern="1200" dirty="0">
                <a:latin typeface="+mn-lt"/>
                <a:ea typeface="+mn-ea"/>
                <a:cs typeface="+mn-cs"/>
              </a:rPr>
              <a:t>Δ</a:t>
            </a:r>
            <a:r>
              <a:rPr lang="en-US" sz="2100" kern="1200" dirty="0">
                <a:latin typeface="+mn-lt"/>
                <a:ea typeface="+mn-ea"/>
                <a:cs typeface="+mn-cs"/>
              </a:rPr>
              <a:t>OM = +0.35</a:t>
            </a:r>
          </a:p>
        </p:txBody>
      </p:sp>
    </p:spTree>
    <p:extLst>
      <p:ext uri="{BB962C8B-B14F-4D97-AF65-F5344CB8AC3E}">
        <p14:creationId xmlns:p14="http://schemas.microsoft.com/office/powerpoint/2010/main" val="277146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ED2B-BCAC-4A47-8A01-14216EAA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quantify these abilities of a metric?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A7CFB53-C615-4793-A773-51AC615EB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699" y="6303884"/>
            <a:ext cx="873070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[1] </a:t>
            </a:r>
            <a:r>
              <a:rPr lang="cs-CZ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Hanhart et al. – How to Benchmark Objective Quality Metrics from Paired Comparison Data?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QoMEX2016</a:t>
            </a:r>
            <a:endParaRPr lang="cs-CZ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C83706-B50D-44C8-BE2A-8BBDFC55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2525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DE3A3F4-EC17-4857-B572-CA9D16F7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150807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8C765EC-B33C-4E3E-8524-29ED6545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1153563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DC4B4D0-C8F0-4E87-9DA6-75882700A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4" y="1153563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90FFE-BE8A-46BB-8FEC-79C44B067920}"/>
              </a:ext>
            </a:extLst>
          </p:cNvPr>
          <p:cNvSpPr txBox="1"/>
          <p:nvPr/>
        </p:nvSpPr>
        <p:spPr>
          <a:xfrm>
            <a:off x="9061553" y="1341620"/>
            <a:ext cx="3013023" cy="872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ROC Analysis </a:t>
            </a:r>
            <a:br>
              <a:rPr lang="en-US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 quantify </a:t>
            </a:r>
            <a:r>
              <a:rPr lang="en-US" sz="2100" dirty="0">
                <a:solidFill>
                  <a:schemeClr val="tx2"/>
                </a:solidFill>
                <a:latin typeface="+mn-lt"/>
                <a:ea typeface="+mn-ea"/>
              </a:rPr>
              <a:t>the separation of the distributions</a:t>
            </a:r>
            <a:endParaRPr lang="en-US" sz="21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5E9B113-5AE3-429E-B09D-82D8B697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4" y="1153563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92A7E25-B92D-4B4E-9C02-87B25748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" y="1148051"/>
            <a:ext cx="8640763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E5C7C-5CFF-4005-B5B3-1979AF357AF6}"/>
              </a:ext>
            </a:extLst>
          </p:cNvPr>
          <p:cNvSpPr txBox="1"/>
          <p:nvPr/>
        </p:nvSpPr>
        <p:spPr>
          <a:xfrm>
            <a:off x="9061552" y="4643833"/>
            <a:ext cx="3013023" cy="1531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ROC Analysis </a:t>
            </a:r>
            <a:br>
              <a:rPr lang="en-US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 quantify </a:t>
            </a:r>
            <a:r>
              <a:rPr lang="en-US" sz="2100" dirty="0">
                <a:solidFill>
                  <a:schemeClr val="tx2"/>
                </a:solidFill>
                <a:latin typeface="+mn-lt"/>
                <a:ea typeface="+mn-ea"/>
              </a:rPr>
              <a:t>the separation of the distributions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Percentage of correct</a:t>
            </a:r>
            <a:br>
              <a:rPr lang="en-US" sz="21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US" sz="21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2844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76F5-FEDE-41ED-A768-6A2EBFF9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200CE-9BA1-40E2-AAFB-CDBEC0C8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subjective experiment, we know…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…if one stimulus in the pair has been preferred over the other with statistical significance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…which of the stimuli has been preferred (in case there is a significant difference) 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endParaRPr lang="en-US" dirty="0"/>
          </a:p>
          <a:p>
            <a:r>
              <a:rPr lang="en-US" dirty="0"/>
              <a:t>We want a metric to…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…give </a:t>
            </a:r>
            <a:r>
              <a:rPr lang="en-US" dirty="0">
                <a:solidFill>
                  <a:srgbClr val="FF0000"/>
                </a:solidFill>
              </a:rPr>
              <a:t>closer scores </a:t>
            </a:r>
            <a:r>
              <a:rPr lang="en-US" dirty="0"/>
              <a:t>for qualitatively </a:t>
            </a:r>
            <a:r>
              <a:rPr lang="en-US" dirty="0">
                <a:solidFill>
                  <a:srgbClr val="FF0000"/>
                </a:solidFill>
              </a:rPr>
              <a:t>similar pairs </a:t>
            </a:r>
            <a:r>
              <a:rPr lang="en-US" dirty="0"/>
              <a:t>and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distant scores </a:t>
            </a:r>
            <a:r>
              <a:rPr lang="en-US" dirty="0"/>
              <a:t>for significantly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different pairs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</a:rPr>
              <a:t>…give higher score for </a:t>
            </a:r>
            <a:r>
              <a:rPr lang="en-US" b="1" dirty="0">
                <a:solidFill>
                  <a:schemeClr val="tx1"/>
                </a:solidFill>
              </a:rPr>
              <a:t>significantly preferred </a:t>
            </a:r>
            <a:r>
              <a:rPr lang="en-US" dirty="0">
                <a:solidFill>
                  <a:schemeClr val="tx1"/>
                </a:solidFill>
              </a:rPr>
              <a:t>stimulus</a:t>
            </a:r>
          </a:p>
          <a:p>
            <a:endParaRPr lang="en-US" dirty="0"/>
          </a:p>
          <a:p>
            <a:r>
              <a:rPr lang="en-US" dirty="0"/>
              <a:t>We have a way to measure it: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endParaRPr lang="en-US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56A645A-8010-4D3F-9FA3-78AC1547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898" y="4549514"/>
            <a:ext cx="2611009" cy="147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A close up of a necklace&#10;&#10;Description automatically generated">
            <a:extLst>
              <a:ext uri="{FF2B5EF4-FFF2-40B4-BE49-F238E27FC236}">
                <a16:creationId xmlns:a16="http://schemas.microsoft.com/office/drawing/2014/main" id="{F449ECF4-BE3B-4541-A0E9-72423208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3244442"/>
            <a:ext cx="4645702" cy="3484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C31257-B555-4E0A-841E-68AE976C95FB}"/>
              </a:ext>
            </a:extLst>
          </p:cNvPr>
          <p:cNvSpPr txBox="1"/>
          <p:nvPr/>
        </p:nvSpPr>
        <p:spPr>
          <a:xfrm>
            <a:off x="6096000" y="6719501"/>
            <a:ext cx="46457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>
                <a:hlinkClick r:id="rId4" tooltip="http://morphopedics.wikidot.com/semester-schedul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66A4F-1511-4575-B6FF-D028D6BFA41F}"/>
              </a:ext>
            </a:extLst>
          </p:cNvPr>
          <p:cNvSpPr txBox="1"/>
          <p:nvPr/>
        </p:nvSpPr>
        <p:spPr>
          <a:xfrm>
            <a:off x="8132163" y="3672590"/>
            <a:ext cx="2166079" cy="1163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But this doesn’t</a:t>
            </a:r>
            <a:b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have to be specific</a:t>
            </a:r>
            <a:b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 pair comparison,</a:t>
            </a:r>
            <a:b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en-GB" sz="21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does it…?</a:t>
            </a:r>
            <a:endParaRPr lang="en-US" sz="2100" kern="1200" dirty="0" err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6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59A8-6585-4DF5-B5F2-FEDE932D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the methodology applicable on other experiments?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FCEB9-3210-4FC3-B93A-C42C33D81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subjective experiment, we know…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…if one stimulus in the pair has been preferred over the other with statistical significance</a:t>
            </a:r>
          </a:p>
          <a:p>
            <a:pPr marL="963295" lvl="1" indent="-457200">
              <a:buClr>
                <a:schemeClr val="tx1"/>
              </a:buClr>
              <a:buFont typeface="+mj-lt"/>
              <a:buAutoNum type="alphaLcParenR"/>
            </a:pPr>
            <a:r>
              <a:rPr lang="en-US" dirty="0"/>
              <a:t>…which of the stimuli has been preferred (in case there is a significant difference) </a:t>
            </a:r>
          </a:p>
          <a:p>
            <a:pPr marL="0" indent="0" algn="r">
              <a:buNone/>
            </a:pPr>
            <a:r>
              <a:rPr lang="en-US" b="1" dirty="0">
                <a:solidFill>
                  <a:srgbClr val="FF0000"/>
                </a:solidFill>
              </a:rPr>
              <a:t>This is true for outputs of experiment using ANY subjective procedure!</a:t>
            </a:r>
          </a:p>
          <a:p>
            <a:r>
              <a:rPr lang="en-US" dirty="0">
                <a:solidFill>
                  <a:schemeClr val="tx1"/>
                </a:solidFill>
              </a:rPr>
              <a:t>Example: ACR</a:t>
            </a:r>
          </a:p>
          <a:p>
            <a:pPr marL="963295" lvl="1" indent="-457200">
              <a:buClrTx/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</a:rPr>
              <a:t>Use t-test to determine whether any two MOS values are statistically significantly different</a:t>
            </a:r>
          </a:p>
          <a:p>
            <a:pPr marL="963295" lvl="1" indent="-457200" algn="just">
              <a:buClrTx/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</a:rPr>
              <a:t>Calculate </a:t>
            </a:r>
            <a:r>
              <a:rPr lang="el-GR" dirty="0">
                <a:solidFill>
                  <a:schemeClr val="tx1"/>
                </a:solidFill>
              </a:rPr>
              <a:t>Δ</a:t>
            </a:r>
            <a:r>
              <a:rPr lang="en-GB" dirty="0">
                <a:solidFill>
                  <a:schemeClr val="tx1"/>
                </a:solidFill>
              </a:rPr>
              <a:t>MOS(</a:t>
            </a:r>
            <a:r>
              <a:rPr lang="en-GB" i="1" dirty="0" err="1">
                <a:solidFill>
                  <a:schemeClr val="tx1"/>
                </a:solidFill>
              </a:rPr>
              <a:t>i</a:t>
            </a:r>
            <a:r>
              <a:rPr lang="en-GB" dirty="0" err="1">
                <a:solidFill>
                  <a:schemeClr val="tx1"/>
                </a:solidFill>
              </a:rPr>
              <a:t>,</a:t>
            </a:r>
            <a:r>
              <a:rPr lang="en-GB" i="1" dirty="0" err="1">
                <a:solidFill>
                  <a:schemeClr val="tx1"/>
                </a:solidFill>
              </a:rPr>
              <a:t>j</a:t>
            </a:r>
            <a:r>
              <a:rPr lang="en-GB" dirty="0">
                <a:solidFill>
                  <a:schemeClr val="tx1"/>
                </a:solidFill>
              </a:rPr>
              <a:t>) = MOS(</a:t>
            </a:r>
            <a:r>
              <a:rPr lang="en-GB" i="1" dirty="0" err="1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) – MOS(</a:t>
            </a:r>
            <a:r>
              <a:rPr lang="en-GB" i="1" dirty="0">
                <a:solidFill>
                  <a:schemeClr val="tx1"/>
                </a:solidFill>
              </a:rPr>
              <a:t>j</a:t>
            </a:r>
            <a:r>
              <a:rPr lang="en-GB" dirty="0">
                <a:solidFill>
                  <a:schemeClr val="tx1"/>
                </a:solidFill>
              </a:rPr>
              <a:t>) for all significantly different stimuli </a:t>
            </a:r>
            <a:r>
              <a:rPr lang="en-GB" i="1" dirty="0" err="1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i="1" dirty="0">
                <a:solidFill>
                  <a:schemeClr val="tx1"/>
                </a:solidFill>
              </a:rPr>
              <a:t>j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answer is YES… and it brings advantages!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Considering uncertainty of the subjective votes (i.e. confidence intervals of the MOS values)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 mapping of objective scores to subjective data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Allows for combining data from different experiments, regardless the subjective procedure</a:t>
            </a:r>
            <a:endParaRPr lang="en-GB" dirty="0">
              <a:solidFill>
                <a:schemeClr val="tx1"/>
              </a:solidFill>
            </a:endParaRPr>
          </a:p>
          <a:p>
            <a:pPr marL="176212" indent="0" algn="just">
              <a:buClrTx/>
              <a:buNone/>
            </a:pP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C49EF11-D976-4F03-89EB-56B5E1CA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699" y="6303884"/>
            <a:ext cx="873070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[2] 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Krasula</a:t>
            </a:r>
            <a:r>
              <a:rPr lang="cs-CZ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et al. – 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On the accuracy of objective image and video quality models: New methodology for performance evaluation</a:t>
            </a:r>
            <a:r>
              <a:rPr lang="en-GB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QoMEX2016</a:t>
            </a:r>
            <a:endParaRPr lang="cs-CZ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2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3243-4B03-4DE9-9E97-B5E69A4E2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Combination of different datasets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1F822AA-F1F8-4712-AE44-DA5801A6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00225"/>
            <a:ext cx="5472112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3C6B278-2765-44B5-A3F4-FE0E3421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00225"/>
            <a:ext cx="5472112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1052D-5EBE-42C2-B288-B2A4C297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00225"/>
            <a:ext cx="5472112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6ECEB8-8996-4063-A4D2-DA5364AE1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131" y="4002374"/>
            <a:ext cx="6578444" cy="2117072"/>
          </a:xfrm>
        </p:spPr>
        <p:txBody>
          <a:bodyPr/>
          <a:lstStyle/>
          <a:p>
            <a:r>
              <a:rPr lang="en-GB" dirty="0"/>
              <a:t>Same analyses</a:t>
            </a:r>
          </a:p>
          <a:p>
            <a:r>
              <a:rPr lang="en-GB" dirty="0"/>
              <a:t>Same statistical comparisons</a:t>
            </a:r>
          </a:p>
          <a:p>
            <a:r>
              <a:rPr lang="en-GB" dirty="0"/>
              <a:t>No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4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9" id="{9634A34B-D1F7-9740-9880-29A03A1D1566}" vid="{8B134B65-7D0E-7840-9360-77678971C2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RM Document" ma:contentTypeID="0x0101005C6975769EB1684CAB07571CAE07A11B0100BC81FA0C64ACC243A77959D9266C7751" ma:contentTypeVersion="27" ma:contentTypeDescription="" ma:contentTypeScope="" ma:versionID="c3d44a507a30e34bb56df6cb41b0e970">
  <xsd:schema xmlns:xsd="http://www.w3.org/2001/XMLSchema" xmlns:xs="http://www.w3.org/2001/XMLSchema" xmlns:p="http://schemas.microsoft.com/office/2006/metadata/properties" xmlns:ns1="http://schemas.microsoft.com/sharepoint/v3" xmlns:ns2="f2ad5090-61a8-4b8c-ab70-68f4ff4d1933" xmlns:ns3="http://schemas.microsoft.com/sharepoint/v3/fields" xmlns:ns4="c0950e01-db07-4e41-9c32-b7a8e9fccc9b" targetNamespace="http://schemas.microsoft.com/office/2006/metadata/properties" ma:root="true" ma:fieldsID="d6365f768a9cf65e3d0aaa644537f94f" ns1:_="" ns2:_="" ns3:_="" ns4:_="">
    <xsd:import namespace="http://schemas.microsoft.com/sharepoint/v3"/>
    <xsd:import namespace="f2ad5090-61a8-4b8c-ab70-68f4ff4d1933"/>
    <xsd:import namespace="http://schemas.microsoft.com/sharepoint/v3/fields"/>
    <xsd:import namespace="c0950e01-db07-4e41-9c32-b7a8e9fccc9b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Document_x0020_Author" minOccurs="0"/>
                <xsd:element ref="ns3:_Status"/>
                <xsd:element ref="ns2:Document_x0020_Confidentiality"/>
                <xsd:element ref="ns2:_dlc_DocId" minOccurs="0"/>
                <xsd:element ref="ns2:_dlc_DocIdUrl" minOccurs="0"/>
                <xsd:element ref="ns2:_dlc_DocIdPersistId" minOccurs="0"/>
                <xsd:element ref="ns2:ARM_x0020_Legacy_x0020_ID" minOccurs="0"/>
                <xsd:element ref="ns2:Current_x0020_Version" minOccurs="0"/>
                <xsd:element ref="ns2:j60c3ced31bb40378c6254d49035d966" minOccurs="0"/>
                <xsd:element ref="ns2:TaxCatchAll" minOccurs="0"/>
                <xsd:element ref="ns2:TaxCatchAllLabel" minOccurs="0"/>
                <xsd:element ref="ns4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d5090-61a8-4b8c-ab70-68f4ff4d1933" elementFormDefault="qualified">
    <xsd:import namespace="http://schemas.microsoft.com/office/2006/documentManagement/types"/>
    <xsd:import namespace="http://schemas.microsoft.com/office/infopath/2007/PartnerControls"/>
    <xsd:element name="Document_x0020_Author" ma:index="3" nillable="true" ma:displayName="Document Author" ma:list="UserInfo" ma:SharePointGroup="0" ma:internalName="Document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Confidentiality" ma:index="5" ma:displayName="Document Confidentiality" ma:default="Confidential" ma:format="Dropdown" ma:internalName="Document_x0020_Confidentiality">
      <xsd:simpleType>
        <xsd:restriction base="dms:Choice">
          <xsd:enumeration value="Secret"/>
          <xsd:enumeration value="Confidential-Restricted"/>
          <xsd:enumeration value="Confidential"/>
          <xsd:enumeration value="Non-Confidential"/>
          <xsd:enumeration value="Personal"/>
        </xsd:restriction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RM_x0020_Legacy_x0020_ID" ma:index="16" nillable="true" ma:displayName="ARM Legacy ID" ma:internalName="ARM_x0020_Legacy_x0020_ID">
      <xsd:simpleType>
        <xsd:restriction base="dms:Text">
          <xsd:maxLength value="255"/>
        </xsd:restriction>
      </xsd:simpleType>
    </xsd:element>
    <xsd:element name="Current_x0020_Version" ma:index="17" nillable="true" ma:displayName="Current Version" ma:description="The current version number of the file in SharePoint." ma:internalName="Current_x0020_Version" ma:readOnly="false">
      <xsd:simpleType>
        <xsd:restriction base="dms:Text">
          <xsd:maxLength value="255"/>
        </xsd:restriction>
      </xsd:simpleType>
    </xsd:element>
    <xsd:element name="j60c3ced31bb40378c6254d49035d966" ma:index="18" nillable="true" ma:taxonomy="true" ma:internalName="j60c3ced31bb40378c6254d49035d966" ma:taxonomyFieldName="Calendar_x0020_Year" ma:displayName="Calendar Year" ma:readOnly="false" ma:default="7;#2017|58467e81-5d99-44a5-abb5-12a016b65e9e" ma:fieldId="{360c3ced-31bb-4037-8c62-54d49035d966}" ma:sspId="982c6e79-63e2-4d63-9b21-99d1544b0b75" ma:termSetId="c604d99f-773e-49a6-a2c0-6d4bc75411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a9424fa9-fdb0-43c3-9a79-ae027323b92a}" ma:internalName="TaxCatchAll" ma:showField="CatchAllData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a9424fa9-fdb0-43c3-9a79-ae027323b92a}" ma:internalName="TaxCatchAllLabel" ma:readOnly="true" ma:showField="CatchAllDataLabel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ma:displayName="Status" ma:default="Not Started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50e01-db07-4e41-9c32-b7a8e9fccc9b" elementFormDefault="qualified">
    <xsd:import namespace="http://schemas.microsoft.com/office/2006/documentManagement/types"/>
    <xsd:import namespace="http://schemas.microsoft.com/office/infopath/2007/PartnerControls"/>
    <xsd:element name="Category" ma:index="22" nillable="true" ma:displayName="Category" ma:format="Dropdown" ma:internalName="Category">
      <xsd:simpleType>
        <xsd:restriction base="dms:Choice">
          <xsd:enumeration value="Word Documents - UK"/>
          <xsd:enumeration value="Word Documents - US"/>
          <xsd:enumeration value="Board Presentation Templates"/>
          <xsd:enumeration value="Public Presentation Templates"/>
          <xsd:enumeration value="Private Presentation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axOccurs="1" ma:displayName="Status">
          <xsd:simpleType xmlns:xs="http://www.w3.org/2001/XMLSchema">
            <xsd:restriction base="xsd:string">
              <xsd:minLength value="1"/>
            </xsd:restriction>
          </xsd:simpleType>
        </xsd:element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_x0020_Version xmlns="f2ad5090-61a8-4b8c-ab70-68f4ff4d1933">9.0</Current_x0020_Version>
    <Document_x0020_Author xmlns="f2ad5090-61a8-4b8c-ab70-68f4ff4d1933">
      <UserInfo>
        <DisplayName/>
        <AccountId xsi:nil="true"/>
        <AccountType/>
      </UserInfo>
    </Document_x0020_Author>
    <_dlc_DocId xmlns="f2ad5090-61a8-4b8c-ab70-68f4ff4d1933">ARM-ECM-0633231</_dlc_DocId>
    <Document_x0020_Confidentiality xmlns="f2ad5090-61a8-4b8c-ab70-68f4ff4d1933">Confidential-Restricted</Document_x0020_Confidentiality>
    <_dlc_DocIdUrl xmlns="f2ad5090-61a8-4b8c-ab70-68f4ff4d1933">
      <Url>http://teamsites.arm.com/sites/cthub/_layouts/DocIdRedir.aspx?ID=ARM-ECM-0633231</Url>
      <Description>ARM-ECM-0633231</Description>
    </_dlc_DocIdUrl>
    <Category xmlns="c0950e01-db07-4e41-9c32-b7a8e9fccc9b">Private Presentation Templates</Category>
    <ARM_x0020_Legacy_x0020_ID xmlns="f2ad5090-61a8-4b8c-ab70-68f4ff4d1933" xsi:nil="true"/>
    <TaxCatchAll xmlns="f2ad5090-61a8-4b8c-ab70-68f4ff4d1933">
      <Value>7</Value>
      <Value>1</Value>
    </TaxCatchAll>
    <j60c3ced31bb40378c6254d49035d966 xmlns="f2ad5090-61a8-4b8c-ab70-68f4ff4d1933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2017</TermName>
          <TermId xmlns="http://schemas.microsoft.com/office/infopath/2007/PartnerControls">58467e81-5d99-44a5-abb5-12a016b65e9e</TermId>
        </TermInfo>
      </Terms>
    </j60c3ced31bb40378c6254d49035d966>
    <RoutingRuleDescription xmlns="http://schemas.microsoft.com/sharepoint/v3" xsi:nil="true"/>
    <_Status xmlns="http://schemas.microsoft.com/sharepoint/v3/fields">Not Started</_Status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959113B-7FA4-40AB-AF85-5C5588D4771C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82EFBBFE-5AFC-4CAD-AD38-1CB870BDB2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75509F-A6F5-4147-861D-E4CC99F48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ad5090-61a8-4b8c-ab70-68f4ff4d1933"/>
    <ds:schemaRef ds:uri="http://schemas.microsoft.com/sharepoint/v3/fields"/>
    <ds:schemaRef ds:uri="c0950e01-db07-4e41-9c32-b7a8e9fccc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1D4E06-5D3F-4994-A4A7-4BA626FA722D}">
  <ds:schemaRefs>
    <ds:schemaRef ds:uri="http://schemas.microsoft.com/office/2006/metadata/properties"/>
    <ds:schemaRef ds:uri="http://schemas.microsoft.com/office/infopath/2007/PartnerControls"/>
    <ds:schemaRef ds:uri="f2ad5090-61a8-4b8c-ab70-68f4ff4d1933"/>
    <ds:schemaRef ds:uri="c0950e01-db07-4e41-9c32-b7a8e9fccc9b"/>
    <ds:schemaRef ds:uri="http://schemas.microsoft.com/sharepoint/v3"/>
    <ds:schemaRef ds:uri="http://schemas.microsoft.com/sharepoint/v3/fields"/>
  </ds:schemaRefs>
</ds:datastoreItem>
</file>

<file path=customXml/itemProps5.xml><?xml version="1.0" encoding="utf-8"?>
<ds:datastoreItem xmlns:ds="http://schemas.openxmlformats.org/officeDocument/2006/customXml" ds:itemID="{1E7F2E56-8924-419D-99E9-79DB71144EB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Arm_Limited_2019_March_Update</Template>
  <TotalTime>0</TotalTime>
  <Words>735</Words>
  <Application>Microsoft Office PowerPoint</Application>
  <PresentationFormat>Widescreen</PresentationFormat>
  <Paragraphs>171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Arm_PPT_Public</vt:lpstr>
      <vt:lpstr>Using Pair Comparison Data for Objective Metrics Testing and Training</vt:lpstr>
      <vt:lpstr>How do we benchmark objective image/video quality metrics?</vt:lpstr>
      <vt:lpstr>Outcomes of pair comparison experiments</vt:lpstr>
      <vt:lpstr>What information do we actually have?</vt:lpstr>
      <vt:lpstr>How can we use it for benchmarking the metrics?</vt:lpstr>
      <vt:lpstr>How do we quantify these abilities of a metric?</vt:lpstr>
      <vt:lpstr>Summary</vt:lpstr>
      <vt:lpstr>Is the methodology applicable on other experiments? </vt:lpstr>
      <vt:lpstr>Combination of different datasets</vt:lpstr>
      <vt:lpstr>Summary</vt:lpstr>
      <vt:lpstr>Training objective metrics on multiple databases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2019-10-14T09:08:05Z</dcterms:created>
  <dcterms:modified xsi:type="dcterms:W3CDTF">2019-10-14T11:38:33Z</dcterms:modified>
  <cp:category/>
  <cp:contentStatus>Published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5c40ffca3445d9bf3205a60bd2f6d6">
    <vt:lpwstr>Confidential|28d1025d-1415-4984-b35e-5b79e7d32b5c</vt:lpwstr>
  </property>
  <property fmtid="{D5CDD505-2E9C-101B-9397-08002B2CF9AE}" pid="3" name="TaxKeyword">
    <vt:lpwstr/>
  </property>
  <property fmtid="{D5CDD505-2E9C-101B-9397-08002B2CF9AE}" pid="4" name="_dlc_policyId">
    <vt:lpwstr>0x0101004E4B3E189D714F49A85ED613D6AE4F95|-1756139441</vt:lpwstr>
  </property>
  <property fmtid="{D5CDD505-2E9C-101B-9397-08002B2CF9AE}" pid="5" name="_dlc_DocIdItemGuid">
    <vt:lpwstr>e89a121e-355c-4cb1-879e-045fefeb8c84</vt:lpwstr>
  </property>
  <property fmtid="{D5CDD505-2E9C-101B-9397-08002B2CF9AE}" pid="6" name="_dlc_ItemStageId">
    <vt:lpwstr>1</vt:lpwstr>
  </property>
  <property fmtid="{D5CDD505-2E9C-101B-9397-08002B2CF9AE}" pid="7" name="j60c3ced31bb40378c6254d49035d966">
    <vt:lpwstr>2015|ee47c3e7-6a69-4f36-9adf-1007c8d399a4</vt:lpwstr>
  </property>
  <property fmtid="{D5CDD505-2E9C-101B-9397-08002B2CF9AE}" pid="8" name="vti_description">
    <vt:lpwstr/>
  </property>
  <property fmtid="{D5CDD505-2E9C-101B-9397-08002B2CF9AE}" pid="9" name="WorkflowChangePath">
    <vt:lpwstr>1069b4ef-e6f3-4ad7-8c8e-772136578697,10;</vt:lpwstr>
  </property>
  <property fmtid="{D5CDD505-2E9C-101B-9397-08002B2CF9AE}" pid="10" name="Confidentiality">
    <vt:lpwstr>1;#Confidential|28d1025d-1415-4984-b35e-5b79e7d32b5c</vt:lpwstr>
  </property>
  <property fmtid="{D5CDD505-2E9C-101B-9397-08002B2CF9AE}" pid="11" name="ContentTypeId">
    <vt:lpwstr>0x0101005C6975769EB1684CAB07571CAE07A11B0100BC81FA0C64ACC243A77959D9266C7751</vt:lpwstr>
  </property>
  <property fmtid="{D5CDD505-2E9C-101B-9397-08002B2CF9AE}" pid="12" name="Calendar Year">
    <vt:lpwstr>7;#2017|58467e81-5d99-44a5-abb5-12a016b65e9e</vt:lpwstr>
  </property>
  <property fmtid="{D5CDD505-2E9C-101B-9397-08002B2CF9AE}" pid="13" name="TaxCatchAll">
    <vt:lpwstr/>
  </property>
  <property fmtid="{D5CDD505-2E9C-101B-9397-08002B2CF9AE}" pid="14" name="TaxKeywordTaxHTField">
    <vt:lpwstr/>
  </property>
  <property fmtid="{D5CDD505-2E9C-101B-9397-08002B2CF9AE}" pid="15" name="ItemRetentionFormula">
    <vt:lpwstr/>
  </property>
  <property fmtid="{D5CDD505-2E9C-101B-9397-08002B2CF9AE}" pid="16" name="_dlc_LastRun">
    <vt:lpwstr>08/15/2015 23:02:11</vt:lpwstr>
  </property>
</Properties>
</file>